
<file path=[Content_Types].xml><?xml version="1.0" encoding="utf-8"?>
<Types xmlns="http://schemas.openxmlformats.org/package/2006/content-types">
  <Default Extension="png" ContentType="image/png"/>
  <Default Extension="MOV" ContentType="video/quicktime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2" r:id="rId19"/>
    <p:sldId id="273" r:id="rId20"/>
    <p:sldId id="274" r:id="rId21"/>
    <p:sldId id="275" r:id="rId22"/>
  </p:sldIdLst>
  <p:sldSz cx="9144000" cy="5143500" type="screen16x9"/>
  <p:notesSz cx="6858000" cy="9144000"/>
  <p:embeddedFontLst>
    <p:embeddedFont>
      <p:font typeface="Robot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0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Fix labeling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390525" y="770425"/>
            <a:ext cx="5722200" cy="198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MediSaver: An Epipen Alternative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Vikram Arun, Ben Katzman, Luke Ziolkowski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8350" y="953302"/>
            <a:ext cx="3024276" cy="2268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Usage Design Specifications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71900" y="189621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har char="●"/>
            </a:pPr>
            <a:r>
              <a:rPr lang="en" sz="1600" dirty="0"/>
              <a:t>Preparation + Delivery Time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har char="●"/>
            </a:pPr>
            <a:r>
              <a:rPr lang="en" sz="1600" dirty="0"/>
              <a:t>Invasiveness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har char="●"/>
            </a:pPr>
            <a:r>
              <a:rPr lang="en" sz="1600" dirty="0"/>
              <a:t>Application site damage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har char="●"/>
            </a:pPr>
            <a:r>
              <a:rPr lang="en" sz="1600" dirty="0"/>
              <a:t>Delivery Obstacles</a:t>
            </a: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buChar char="●"/>
            </a:pPr>
            <a:r>
              <a:rPr lang="en" sz="1600" dirty="0"/>
              <a:t>Ease of Use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403625" y="4428005"/>
            <a:ext cx="8488200" cy="56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Can be used safely and easily in a multitude of scenarios 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4309150" y="1934315"/>
            <a:ext cx="3789300" cy="239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00FF00"/>
                </a:solidFill>
              </a:rPr>
              <a:t>✅   </a:t>
            </a:r>
            <a:r>
              <a:rPr lang="en-US" dirty="0">
                <a:solidFill>
                  <a:srgbClr val="00FF00"/>
                </a:solidFill>
              </a:rPr>
              <a:t>Consistently below 10</a:t>
            </a:r>
            <a:r>
              <a:rPr lang="en" dirty="0">
                <a:solidFill>
                  <a:srgbClr val="00FF00"/>
                </a:solidFill>
              </a:rPr>
              <a:t> seconds to inject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00FF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00FF00"/>
                </a:solidFill>
              </a:rPr>
              <a:t>✅   27 gauge needle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00FF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00FF00"/>
                </a:solidFill>
              </a:rPr>
              <a:t>✅   </a:t>
            </a:r>
            <a:r>
              <a:rPr lang="en-US" dirty="0">
                <a:solidFill>
                  <a:srgbClr val="00FF00"/>
                </a:solidFill>
              </a:rPr>
              <a:t>Minimal Damage to Gel</a:t>
            </a:r>
            <a:endParaRPr lang="en" dirty="0">
              <a:solidFill>
                <a:srgbClr val="00FF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00FF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00FF00"/>
                </a:solidFill>
              </a:rPr>
              <a:t>✅   Can be applied with clothes on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00FF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00FF00"/>
                </a:solidFill>
              </a:rPr>
              <a:t>✅   Easily administered by a 3rd party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Biological Design Specifications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" dirty="0"/>
              <a:t>Onset of Absorption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" dirty="0"/>
              <a:t>Plasma Concentration over Time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" dirty="0"/>
              <a:t>Dosage Accuracy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" dirty="0"/>
              <a:t>Dosage Variability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264180" y="4473725"/>
            <a:ext cx="8805180" cy="56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 b="1" dirty="0"/>
              <a:t>Intramuscular Injection of Epinephrine is Biologically Sufficient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4680150" y="1948390"/>
            <a:ext cx="2681100" cy="171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00FF00"/>
                </a:solidFill>
              </a:rPr>
              <a:t>✅  </a:t>
            </a:r>
          </a:p>
          <a:p>
            <a:pPr lvl="0" rtl="0">
              <a:spcBef>
                <a:spcPts val="0"/>
              </a:spcBef>
              <a:buNone/>
            </a:pPr>
            <a:endParaRPr lang="en" dirty="0">
              <a:solidFill>
                <a:srgbClr val="00FF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00FF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00FF00"/>
                </a:solidFill>
              </a:rPr>
              <a:t>✅   </a:t>
            </a:r>
          </a:p>
          <a:p>
            <a:pPr lvl="0" rtl="0">
              <a:spcBef>
                <a:spcPts val="0"/>
              </a:spcBef>
              <a:buNone/>
            </a:pPr>
            <a:endParaRPr lang="en-US" dirty="0">
              <a:solidFill>
                <a:srgbClr val="00FF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00FF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00FF00"/>
                </a:solidFill>
              </a:rPr>
              <a:t>✅   </a:t>
            </a:r>
          </a:p>
          <a:p>
            <a:pPr lvl="0">
              <a:spcBef>
                <a:spcPts val="0"/>
              </a:spcBef>
              <a:buNone/>
            </a:pPr>
            <a:endParaRPr lang="en" dirty="0">
              <a:solidFill>
                <a:srgbClr val="00FF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00FF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00FF00"/>
                </a:solidFill>
              </a:rPr>
              <a:t>✅   .3 and .15 mg versions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Structural Design Specifications 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" dirty="0"/>
              <a:t>Force of Activation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" dirty="0"/>
              <a:t>Fall Durability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" dirty="0"/>
              <a:t>Weight Durability 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4309150" y="2002895"/>
            <a:ext cx="2850300" cy="154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FF0000"/>
                </a:solidFill>
              </a:rPr>
              <a:t> X     Button is sensitive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FF0000"/>
                </a:solidFill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00FF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00FF00"/>
                </a:solidFill>
              </a:rPr>
              <a:t>✅   2m drop test</a:t>
            </a:r>
          </a:p>
          <a:p>
            <a:pPr lvl="0" rtl="0">
              <a:spcBef>
                <a:spcPts val="0"/>
              </a:spcBef>
              <a:buNone/>
            </a:pPr>
            <a:endParaRPr lang="en" dirty="0">
              <a:solidFill>
                <a:srgbClr val="00FF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00FF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00FF00"/>
                </a:solidFill>
              </a:rPr>
              <a:t>✅   400N 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2913450" y="4061075"/>
            <a:ext cx="3339000" cy="56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Resilient and Reliable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Miscellaneous Design Specifications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71900" y="18809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sz="1600" dirty="0"/>
              <a:t>Accident Prevention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sz="1600" dirty="0"/>
              <a:t>Safety after Use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sz="1600" dirty="0"/>
              <a:t>Cost to Produce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sz="1600" dirty="0"/>
              <a:t>Repeatability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sz="1600" dirty="0"/>
              <a:t>Longetivity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sz="1600" dirty="0"/>
              <a:t>Trackability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sz="1600" dirty="0"/>
              <a:t>Clear Instructions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4309150" y="1919075"/>
            <a:ext cx="3789300" cy="28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00FF00"/>
                </a:solidFill>
              </a:rPr>
              <a:t>✅   Cap piece to prevent accidental injection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00FF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FF0000"/>
                </a:solidFill>
              </a:rPr>
              <a:t> X    Needle cannot be retracted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00FF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00FF00"/>
                </a:solidFill>
              </a:rPr>
              <a:t>✅   $26.61 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00FF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FF0000"/>
                </a:solidFill>
              </a:rPr>
              <a:t> X    No cartridges, must be disposed of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00FF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00FF00"/>
                </a:solidFill>
              </a:rPr>
              <a:t>✅   Durable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00FF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00FF00"/>
                </a:solidFill>
              </a:rPr>
              <a:t>✅  Clip-on 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00FF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00FF00"/>
                </a:solidFill>
              </a:rPr>
              <a:t>✅   Comprehensive Label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Instructions on Label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r="24761"/>
          <a:stretch/>
        </p:blipFill>
        <p:spPr>
          <a:xfrm rot="5400000">
            <a:off x="3002687" y="1235011"/>
            <a:ext cx="3283074" cy="433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Project Scope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Design Components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Design Specifications &amp; Testing Results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Demonstration 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Future Steps</a:t>
            </a:r>
          </a:p>
        </p:txBody>
      </p:sp>
      <p:sp>
        <p:nvSpPr>
          <p:cNvPr id="170" name="Shape 170"/>
          <p:cNvSpPr/>
          <p:nvPr/>
        </p:nvSpPr>
        <p:spPr>
          <a:xfrm>
            <a:off x="730730" y="3902100"/>
            <a:ext cx="1995600" cy="324300"/>
          </a:xfrm>
          <a:prstGeom prst="rect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Demonstration</a:t>
            </a:r>
          </a:p>
        </p:txBody>
      </p:sp>
      <p:pic>
        <p:nvPicPr>
          <p:cNvPr id="2" name="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39769" y="2002354"/>
            <a:ext cx="5086362" cy="2865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Injection Proof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52296"/>
          <a:stretch/>
        </p:blipFill>
        <p:spPr>
          <a:xfrm>
            <a:off x="2269803" y="1972349"/>
            <a:ext cx="4626293" cy="294255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611880" y="2446020"/>
            <a:ext cx="1661160" cy="10134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08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Project Scope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Design Components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Design Specifications &amp; Testing Results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Demonstration 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Future Steps</a:t>
            </a:r>
          </a:p>
        </p:txBody>
      </p:sp>
      <p:sp>
        <p:nvSpPr>
          <p:cNvPr id="182" name="Shape 182"/>
          <p:cNvSpPr/>
          <p:nvPr/>
        </p:nvSpPr>
        <p:spPr>
          <a:xfrm>
            <a:off x="745970" y="4533760"/>
            <a:ext cx="1669570" cy="327800"/>
          </a:xfrm>
          <a:prstGeom prst="rect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Future Goals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Improve the stability of the device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Variable needle lengths </a:t>
            </a:r>
            <a:r>
              <a:rPr lang="en-US" dirty="0"/>
              <a:t>or injection pressures </a:t>
            </a:r>
            <a:r>
              <a:rPr lang="en" dirty="0"/>
              <a:t>for children/adults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Clinical and In Vivo trials with Epinephrine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Explore casing methods to maintain temperature independence for medicant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T</a:t>
            </a:r>
            <a:r>
              <a:rPr lang="en-US" dirty="0" err="1"/>
              <a:t>est</a:t>
            </a:r>
            <a:r>
              <a:rPr lang="en-US" dirty="0"/>
              <a:t> different gauge needles with the same depth and needle length</a:t>
            </a:r>
            <a:endParaRPr lang="e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Project Scope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Design Components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Design Specifications &amp; Testing Results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Demonstration 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Future Steps</a:t>
            </a: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b="36036"/>
          <a:stretch/>
        </p:blipFill>
        <p:spPr>
          <a:xfrm>
            <a:off x="5662550" y="2261900"/>
            <a:ext cx="2625974" cy="2239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Acknowledgement</a:t>
            </a:r>
            <a:r>
              <a:rPr lang="en-US" dirty="0"/>
              <a:t>s</a:t>
            </a:r>
            <a:endParaRPr lang="en" dirty="0"/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471900" y="183525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har char="●"/>
            </a:pPr>
            <a:r>
              <a:rPr lang="en" sz="1400" dirty="0"/>
              <a:t>Dr. Klaesner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har char="●"/>
            </a:pPr>
            <a:r>
              <a:rPr lang="en" sz="1400" dirty="0"/>
              <a:t>Darshit Mehta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har char="●"/>
            </a:pPr>
            <a:r>
              <a:rPr lang="en" sz="1400" dirty="0"/>
              <a:t>Professor Widder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har char="●"/>
            </a:pPr>
            <a:r>
              <a:rPr lang="en" sz="1400" dirty="0"/>
              <a:t>Washington University in St. Louis's School of Medicine -- Allergy, Immunology, and Pulmonary Medicine Department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Char char="○"/>
            </a:pPr>
            <a:r>
              <a:rPr lang="en" dirty="0"/>
              <a:t>Dr. Horner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Char char="○"/>
            </a:pPr>
            <a:r>
              <a:rPr lang="en" dirty="0"/>
              <a:t>Dr. Beigelman</a:t>
            </a:r>
          </a:p>
          <a:p>
            <a:pPr marL="914400" lvl="1" indent="-228600">
              <a:lnSpc>
                <a:spcPct val="100000"/>
              </a:lnSpc>
              <a:spcBef>
                <a:spcPts val="0"/>
              </a:spcBef>
              <a:buChar char="○"/>
            </a:pPr>
            <a:r>
              <a:rPr lang="en" dirty="0"/>
              <a:t>Dr. Kitcharoensakkul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Thanks!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847" y="1919075"/>
            <a:ext cx="2245995" cy="2994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 Scope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"/>
              <a:t>$4B auto-injector market dominated by Epi-Pen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"/>
              <a:t>Propose a more practical, safe, and efficient alternative to deliver Epinephrine in an emergency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"/>
              <a:t>Consistent and Reliable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"/>
              <a:t>Intramuscular Jet Injector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Project Scope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Design Components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Design Specifications &amp; Testing Results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Demonstration 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Future Steps</a:t>
            </a:r>
          </a:p>
        </p:txBody>
      </p:sp>
      <p:sp>
        <p:nvSpPr>
          <p:cNvPr id="89" name="Shape 89"/>
          <p:cNvSpPr/>
          <p:nvPr/>
        </p:nvSpPr>
        <p:spPr>
          <a:xfrm>
            <a:off x="647225" y="2683920"/>
            <a:ext cx="2633100" cy="324300"/>
          </a:xfrm>
          <a:prstGeom prst="rect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Parts List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36100" y="1705025"/>
            <a:ext cx="7118700" cy="223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56200" marR="88900" lvl="0" indent="-511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 dirty="0">
                <a:solidFill>
                  <a:srgbClr val="000000"/>
                </a:solidFill>
              </a:rPr>
              <a:t>3D printed pieces (PBA   filament):</a:t>
            </a:r>
            <a:r>
              <a:rPr lang="en" sz="1100" dirty="0">
                <a:solidFill>
                  <a:srgbClr val="000000"/>
                </a:solidFill>
              </a:rPr>
              <a:t>                                  $21.99, amazon.com</a:t>
            </a:r>
          </a:p>
          <a:p>
            <a:pPr marR="5041900" lvl="0" indent="457200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000000"/>
                </a:solidFill>
              </a:rPr>
              <a:t>  (1) Shell</a:t>
            </a:r>
          </a:p>
          <a:p>
            <a:pPr marL="520700" marR="5041900" lvl="0" indent="0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000000"/>
                </a:solidFill>
              </a:rPr>
              <a:t>(2) Button</a:t>
            </a:r>
          </a:p>
          <a:p>
            <a:pPr marL="520700" marR="5041900" lvl="0" indent="0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000000"/>
                </a:solidFill>
              </a:rPr>
              <a:t>(3) Plunger</a:t>
            </a:r>
          </a:p>
          <a:p>
            <a:pPr marL="520700" marR="5041900" lvl="0" indent="0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000000"/>
                </a:solidFill>
              </a:rPr>
              <a:t>(6) Guide</a:t>
            </a:r>
          </a:p>
          <a:p>
            <a:pPr marL="520700" marR="5041900" lvl="0" indent="0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000000"/>
                </a:solidFill>
              </a:rPr>
              <a:t>(7) Clip</a:t>
            </a:r>
          </a:p>
          <a:p>
            <a:pPr marL="52070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000000"/>
                </a:solidFill>
              </a:rPr>
              <a:t>(8) Cap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000000"/>
                </a:solidFill>
              </a:rPr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000000"/>
                </a:solidFill>
              </a:rPr>
              <a:t> </a:t>
            </a:r>
            <a:r>
              <a:rPr lang="en" sz="1100" u="sng" dirty="0">
                <a:solidFill>
                  <a:srgbClr val="000000"/>
                </a:solidFill>
              </a:rPr>
              <a:t>Purchased pieces: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000000"/>
                </a:solidFill>
              </a:rPr>
              <a:t> (4)  Everbilt® Zinc-Plated Compression Spring      $3.72, homedepot.com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000000"/>
                </a:solidFill>
              </a:rPr>
              <a:t> (5)  BD® Syringe 27 Gauge, 1cc, 1/2" Needle         $.90/needle, healthwarehouse.com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endParaRPr sz="1100" dirty="0"/>
          </a:p>
        </p:txBody>
      </p:sp>
      <p:sp>
        <p:nvSpPr>
          <p:cNvPr id="96" name="Shape 96"/>
          <p:cNvSpPr txBox="1"/>
          <p:nvPr/>
        </p:nvSpPr>
        <p:spPr>
          <a:xfrm>
            <a:off x="6431775" y="3889925"/>
            <a:ext cx="2076000" cy="218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Left to right: (1) Shell, (2) Button, (3) Plunger, (4) Spring, (5) Syringe, (6) Guide, (7) Clip, (8) Cap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851738" y="1674273"/>
            <a:ext cx="1222125" cy="565342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793485" y="4810069"/>
            <a:ext cx="5582400" cy="5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AutoNum type="arabicParenBoth"/>
            </a:pPr>
            <a:r>
              <a:rPr lang="en" dirty="0"/>
              <a:t>              (2)        (3)     (4)     (5)     (6)         (7)           (8)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Full Assembly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1650" y="1790200"/>
            <a:ext cx="2400675" cy="320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8050" y="1790200"/>
            <a:ext cx="2400675" cy="3200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Project Scope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Design Components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Design Specifications &amp; Testing Results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Demonstration 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Future Steps</a:t>
            </a:r>
          </a:p>
        </p:txBody>
      </p:sp>
      <p:sp>
        <p:nvSpPr>
          <p:cNvPr id="112" name="Shape 112"/>
          <p:cNvSpPr/>
          <p:nvPr/>
        </p:nvSpPr>
        <p:spPr>
          <a:xfrm>
            <a:off x="714240" y="3290875"/>
            <a:ext cx="4476300" cy="324300"/>
          </a:xfrm>
          <a:prstGeom prst="rect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Design Specifications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Physical 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Usage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Biological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Structure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Miscellaneous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Physical Design Specifications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" dirty="0"/>
              <a:t>Weight ( &lt;1 kg)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" dirty="0"/>
              <a:t>Portability (&lt;82 cm^3)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" dirty="0"/>
              <a:t>Width (&lt; 2.54 cm)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dirty="0"/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5" name="Shape 125"/>
          <p:cNvSpPr txBox="1"/>
          <p:nvPr/>
        </p:nvSpPr>
        <p:spPr>
          <a:xfrm>
            <a:off x="2417400" y="4127240"/>
            <a:ext cx="4331100" cy="56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 dirty="0"/>
              <a:t>Convenient to carry around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4301530" y="2025755"/>
            <a:ext cx="2257200" cy="154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00FF00"/>
                </a:solidFill>
              </a:rPr>
              <a:t>✅   49.8 grams</a:t>
            </a:r>
          </a:p>
          <a:p>
            <a:pPr lvl="0">
              <a:spcBef>
                <a:spcPts val="0"/>
              </a:spcBef>
              <a:buNone/>
            </a:pPr>
            <a:endParaRPr lang="en" dirty="0">
              <a:solidFill>
                <a:srgbClr val="00FF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00FF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00FF00"/>
                </a:solidFill>
              </a:rPr>
              <a:t>✅   76.2 cm^3</a:t>
            </a:r>
          </a:p>
          <a:p>
            <a:pPr lvl="0">
              <a:spcBef>
                <a:spcPts val="0"/>
              </a:spcBef>
              <a:buNone/>
            </a:pPr>
            <a:endParaRPr lang="en" dirty="0">
              <a:solidFill>
                <a:srgbClr val="00FF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00FF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00FF00"/>
                </a:solidFill>
              </a:rPr>
              <a:t>✅   2.54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558</Words>
  <Application>Microsoft Office PowerPoint</Application>
  <PresentationFormat>On-screen Show (16:9)</PresentationFormat>
  <Paragraphs>155</Paragraphs>
  <Slides>21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Roboto</vt:lpstr>
      <vt:lpstr>Arial</vt:lpstr>
      <vt:lpstr>material</vt:lpstr>
      <vt:lpstr>MediSaver: An Epipen Alternative</vt:lpstr>
      <vt:lpstr>Outline</vt:lpstr>
      <vt:lpstr>Project Scope</vt:lpstr>
      <vt:lpstr>Outline</vt:lpstr>
      <vt:lpstr>Parts List</vt:lpstr>
      <vt:lpstr>Full Assembly</vt:lpstr>
      <vt:lpstr>Outline</vt:lpstr>
      <vt:lpstr>Design Specifications</vt:lpstr>
      <vt:lpstr>Physical Design Specifications</vt:lpstr>
      <vt:lpstr>Usage Design Specifications</vt:lpstr>
      <vt:lpstr>Biological Design Specifications</vt:lpstr>
      <vt:lpstr>Structural Design Specifications </vt:lpstr>
      <vt:lpstr>Miscellaneous Design Specifications</vt:lpstr>
      <vt:lpstr>Instructions on Label</vt:lpstr>
      <vt:lpstr>Outline</vt:lpstr>
      <vt:lpstr>Demonstration</vt:lpstr>
      <vt:lpstr>Injection Proof</vt:lpstr>
      <vt:lpstr>Outline</vt:lpstr>
      <vt:lpstr>Future Goals</vt:lpstr>
      <vt:lpstr>Acknowledgements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MediSaver: An Epipen Alternative</dc:title>
  <cp:lastModifiedBy>Arun, Vikram</cp:lastModifiedBy>
  <cp:revision>11</cp:revision>
  <dcterms:modified xsi:type="dcterms:W3CDTF">2017-04-26T15:12:33Z</dcterms:modified>
</cp:coreProperties>
</file>